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5" r:id="rId14"/>
    <p:sldId id="268" r:id="rId15"/>
    <p:sldId id="269" r:id="rId16"/>
    <p:sldId id="272" r:id="rId17"/>
    <p:sldId id="273" r:id="rId18"/>
    <p:sldId id="274" r:id="rId19"/>
    <p:sldId id="275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1F67BD-8007-42E9-A900-AFB8D1E9B1BB}">
          <p14:sldIdLst>
            <p14:sldId id="256"/>
            <p14:sldId id="259"/>
            <p14:sldId id="260"/>
            <p14:sldId id="261"/>
            <p14:sldId id="263"/>
            <p14:sldId id="262"/>
            <p14:sldId id="264"/>
            <p14:sldId id="266"/>
            <p14:sldId id="267"/>
            <p14:sldId id="265"/>
            <p14:sldId id="268"/>
            <p14:sldId id="269"/>
            <p14:sldId id="272"/>
            <p14:sldId id="273"/>
            <p14:sldId id="274"/>
            <p14:sldId id="275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 snapToGrid="0">
      <p:cViewPr varScale="1">
        <p:scale>
          <a:sx n="95" d="100"/>
          <a:sy n="95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 algn="r"/>
          <a:r>
            <a:rPr lang="en-US" sz="2800" dirty="0" smtClean="0">
              <a:solidFill>
                <a:schemeClr val="tx1"/>
              </a:solidFill>
            </a:rPr>
            <a:t>UDOT Reporting</a:t>
          </a:r>
          <a:endParaRPr lang="en-US" sz="2800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 smtClean="0">
              <a:solidFill>
                <a:schemeClr val="bg1"/>
              </a:solidFill>
            </a:rPr>
            <a:t>Determine what type of accident</a:t>
          </a:r>
          <a:endParaRPr lang="en-US" sz="2800" dirty="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 smtClean="0">
              <a:solidFill>
                <a:schemeClr val="bg1"/>
              </a:solidFill>
            </a:rPr>
            <a:t>What to Report</a:t>
          </a:r>
          <a:endParaRPr lang="en-US" sz="2800" dirty="0">
            <a:solidFill>
              <a:schemeClr val="bg1"/>
            </a:solidFill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CC098EFF-659F-459A-8E31-57FACB84E528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 smtClean="0">
              <a:solidFill>
                <a:schemeClr val="bg1"/>
              </a:solidFill>
            </a:rPr>
            <a:t>Report via RPT online system</a:t>
          </a:r>
          <a:endParaRPr lang="en-US" sz="2800" dirty="0">
            <a:solidFill>
              <a:schemeClr val="bg1"/>
            </a:solidFill>
          </a:endParaRPr>
        </a:p>
      </dgm:t>
    </dgm:pt>
    <dgm:pt modelId="{AD5CAB39-F409-454F-9356-23751F02E43E}" type="parTrans" cxnId="{7900724D-674B-4E42-A9F3-849F17262180}">
      <dgm:prSet/>
      <dgm:spPr/>
      <dgm:t>
        <a:bodyPr/>
        <a:lstStyle/>
        <a:p>
          <a:endParaRPr lang="en-US"/>
        </a:p>
      </dgm:t>
    </dgm:pt>
    <dgm:pt modelId="{FF79C02C-768D-47E0-AFB2-79A63888C906}" type="sibTrans" cxnId="{7900724D-674B-4E42-A9F3-849F17262180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EFCDC49-2431-44A7-9E88-01190BAF5B19}" type="pres">
      <dgm:prSet presAssocID="{7A49DF98-867D-48FD-8C6A-11619CC54E26}" presName="parentText" presStyleLbl="node1" presStyleIdx="0" presStyleCnt="1" custScaleY="33480" custLinFactNeighborX="33874" custLinFactNeighborY="-1337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2D8D28BF-73BD-47D7-817D-451776A31B62}" type="presOf" srcId="{CC098EFF-659F-459A-8E31-57FACB84E528}" destId="{A7174219-EC9E-4267-A04D-B18EE847387A}" srcOrd="0" destOrd="2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7900724D-674B-4E42-A9F3-849F17262180}" srcId="{7A49DF98-867D-48FD-8C6A-11619CC54E26}" destId="{CC098EFF-659F-459A-8E31-57FACB84E528}" srcOrd="2" destOrd="0" parTransId="{AD5CAB39-F409-454F-9356-23751F02E43E}" sibTransId="{FF79C02C-768D-47E0-AFB2-79A63888C906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1" smtClean="0">
              <a:solidFill>
                <a:srgbClr val="FFFFFF"/>
              </a:solidFill>
              <a:latin typeface="Calibri"/>
              <a:ea typeface="+mn-ea"/>
              <a:cs typeface="+mn-cs"/>
            </a:rPr>
            <a:t>Fatal Injury                                                                     Damage ≥$25,000,                                                                Vehicle(s) towed from scene       Must report through NTD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/>
        <a:lstStyle/>
        <a:p>
          <a:endParaRPr lang="en-US"/>
        </a:p>
      </dgm:t>
    </dgm:pt>
    <dgm:pt modelId="{C9DED455-19B5-45BA-AEF1-572CA46E947B}" type="sibTrans" cxnId="{2E9E5A02-0CE8-4569-9B67-05EE24CE2438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r>
            <a:rPr lang="en-US" dirty="0" smtClean="0"/>
            <a:t>Serious</a:t>
          </a:r>
          <a:endParaRPr lang="en-US" dirty="0"/>
        </a:p>
      </dgm:t>
    </dgm:pt>
    <dgm:pt modelId="{C2A3EC29-44BC-4E51-92DE-E27BF9CD4489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Minor Injuries                                    Damage &lt; $25,000                       Drivable vehicle(s)</a:t>
          </a:r>
          <a:endParaRPr lang="en-US" sz="24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10254594-A53F-49FE-B0F2-BC233EE7109F}" type="sibTrans" cxnId="{B49FD08F-C9D7-4FC0-B446-ED9717719A00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r>
            <a:rPr lang="en-US" dirty="0" smtClean="0"/>
            <a:t>Minor</a:t>
          </a:r>
          <a:endParaRPr lang="en-US" dirty="0"/>
        </a:p>
      </dgm:t>
    </dgm:pt>
    <dgm:pt modelId="{CE6B5045-A42D-4562-9588-2342D0E47934}" type="parTrans" cxnId="{B49FD08F-C9D7-4FC0-B446-ED9717719A00}">
      <dgm:prSet/>
      <dgm:spPr/>
      <dgm:t>
        <a:bodyPr/>
        <a:lstStyle/>
        <a:p>
          <a:endParaRPr lang="en-US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0" presStyleCnt="2" custLinFactNeighborX="924" custLinFactNeighborY="-6474"/>
      <dgm:spPr>
        <a:xfrm>
          <a:off x="3614737" y="0"/>
          <a:ext cx="3286125" cy="4351338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AFA09309-0DCE-4477-82D3-AAF980A85A37}" type="pres">
      <dgm:prSet presAssocID="{C9DED455-19B5-45BA-AEF1-572CA46E947B}" presName="sibTransNodeCircle" presStyleLbl="alignNode1" presStyleIdx="0" presStyleCnt="4" custLinFactX="-18322" custLinFactNeighborX="-100000" custLinFactNeighborY="-3687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70685E0F-5EC9-4D84-80D5-F2F78DC3CFFC}" type="pres">
      <dgm:prSet presAssocID="{CE11A269-561D-4BA1-BC45-87F6759FD368}" presName="bottomLine" presStyleLbl="alignNode1" presStyleIdx="1" presStyleCnt="4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726A2-0416-41E0-99B4-BCA6885784BC}" type="pres">
      <dgm:prSet presAssocID="{C9DED455-19B5-45BA-AEF1-572CA46E947B}" presName="sibTrans" presStyleCnt="0"/>
      <dgm:spPr/>
    </dgm:pt>
    <dgm:pt modelId="{F4C4AEC7-6D64-4C71-ADC5-0F5CC45360C6}" type="pres">
      <dgm:prSet presAssocID="{C2A3EC29-44BC-4E51-92DE-E27BF9CD4489}" presName="compositeNode" presStyleCnt="0">
        <dgm:presLayoutVars>
          <dgm:bulletEnabled val="1"/>
        </dgm:presLayoutVars>
      </dgm:prSet>
      <dgm:spPr/>
    </dgm:pt>
    <dgm:pt modelId="{3AF3868F-681F-4EF9-8B83-F3B0F354A4C4}" type="pres">
      <dgm:prSet presAssocID="{C2A3EC29-44BC-4E51-92DE-E27BF9CD4489}" presName="bgRect" presStyleLbl="bgAccFollowNode1" presStyleIdx="1" presStyleCnt="2" custLinFactNeighborX="1238" custLinFactNeighborY="-10987"/>
      <dgm:spPr>
        <a:xfrm>
          <a:off x="7229475" y="0"/>
          <a:ext cx="3286125" cy="4351338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9718E67E-2C8C-4093-AB5F-E3BEFAAEA31B}" type="pres">
      <dgm:prSet presAssocID="{10254594-A53F-49FE-B0F2-BC233EE7109F}" presName="sibTransNodeCircle" presStyleLbl="alignNode1" presStyleIdx="2" presStyleCnt="4" custLinFactX="-25962" custLinFactNeighborX="-100000" custLinFactNeighborY="-2458">
        <dgm:presLayoutVars>
          <dgm:chMax val="0"/>
          <dgm:bulletEnabled/>
        </dgm:presLayoutVars>
      </dgm:prSet>
      <dgm:spPr>
        <a:xfrm>
          <a:off x="8219836" y="435133"/>
          <a:ext cx="1305401" cy="130540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13CAC05E-7817-4F00-94BF-9DC0F20DF1D8}" type="pres">
      <dgm:prSet presAssocID="{C2A3EC29-44BC-4E51-92DE-E27BF9CD4489}" presName="bottomLine" presStyleLbl="alignNode1" presStyleIdx="3" presStyleCnt="4">
        <dgm:presLayoutVars/>
      </dgm:prSet>
      <dgm:spPr/>
    </dgm:pt>
    <dgm:pt modelId="{90A7E684-CAA3-435E-B654-85F1BA7D2B87}" type="pres">
      <dgm:prSet presAssocID="{C2A3EC29-44BC-4E51-92DE-E27BF9CD4489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B49FD08F-C9D7-4FC0-B446-ED9717719A00}" srcId="{BB0ECF89-2783-4E78-A209-A16EF114A1AA}" destId="{C2A3EC29-44BC-4E51-92DE-E27BF9CD4489}" srcOrd="1" destOrd="0" parTransId="{CE6B5045-A42D-4562-9588-2342D0E47934}" sibTransId="{10254594-A53F-49FE-B0F2-BC233EE7109F}"/>
    <dgm:cxn modelId="{C8A4ECC3-0B95-497F-8D57-1124DFD9842C}" type="presOf" srcId="{C2A3EC29-44BC-4E51-92DE-E27BF9CD4489}" destId="{90A7E684-CAA3-435E-B654-85F1BA7D2B87}" srcOrd="1" destOrd="0" presId="urn:microsoft.com/office/officeart/2016/7/layout/LinProcess3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0C140A6B-1B4A-4553-81FF-5591D9487696}" type="presOf" srcId="{C2A3EC29-44BC-4E51-92DE-E27BF9CD4489}" destId="{3AF3868F-681F-4EF9-8B83-F3B0F354A4C4}" srcOrd="0" destOrd="0" presId="urn:microsoft.com/office/officeart/2016/7/layout/LinProcess3"/>
    <dgm:cxn modelId="{2E9E5A02-0CE8-4569-9B67-05EE24CE2438}" srcId="{BB0ECF89-2783-4E78-A209-A16EF114A1AA}" destId="{CE11A269-561D-4BA1-BC45-87F6759FD368}" srcOrd="0" destOrd="0" parTransId="{4A66CBC3-2E89-46E5-B2EA-1705F05E6FDD}" sibTransId="{C9DED455-19B5-45BA-AEF1-572CA46E947B}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2229DB1B-DE4F-469E-8FA0-07BEC5B5F9D6}" type="presOf" srcId="{10254594-A53F-49FE-B0F2-BC233EE7109F}" destId="{9718E67E-2C8C-4093-AB5F-E3BEFAAEA31B}" srcOrd="0" destOrd="0" presId="urn:microsoft.com/office/officeart/2016/7/layout/LinProcess3"/>
    <dgm:cxn modelId="{C5C3B0C4-18DC-4916-ABAF-6A287C00BAA9}" type="presParOf" srcId="{ACE795D8-4182-4DF1-B098-DD0AD48044C8}" destId="{9A0277E3-55B2-4FAA-BDD3-FFC27311B05B}" srcOrd="0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  <dgm:cxn modelId="{F3EEB326-7683-4D4B-BE0D-D7CC3EE67CB3}" type="presParOf" srcId="{ACE795D8-4182-4DF1-B098-DD0AD48044C8}" destId="{556726A2-0416-41E0-99B4-BCA6885784BC}" srcOrd="1" destOrd="0" presId="urn:microsoft.com/office/officeart/2016/7/layout/LinProcess3"/>
    <dgm:cxn modelId="{1694C3CA-CE7E-4D7A-B769-94D0C473B6D9}" type="presParOf" srcId="{ACE795D8-4182-4DF1-B098-DD0AD48044C8}" destId="{F4C4AEC7-6D64-4C71-ADC5-0F5CC45360C6}" srcOrd="2" destOrd="0" presId="urn:microsoft.com/office/officeart/2016/7/layout/LinProcess3"/>
    <dgm:cxn modelId="{01DA811B-E595-4B26-916D-A5B9420780B1}" type="presParOf" srcId="{F4C4AEC7-6D64-4C71-ADC5-0F5CC45360C6}" destId="{3AF3868F-681F-4EF9-8B83-F3B0F354A4C4}" srcOrd="0" destOrd="0" presId="urn:microsoft.com/office/officeart/2016/7/layout/LinProcess3"/>
    <dgm:cxn modelId="{65C50157-4E89-44E0-ADFE-2CDCD946EC0C}" type="presParOf" srcId="{F4C4AEC7-6D64-4C71-ADC5-0F5CC45360C6}" destId="{9718E67E-2C8C-4093-AB5F-E3BEFAAEA31B}" srcOrd="1" destOrd="0" presId="urn:microsoft.com/office/officeart/2016/7/layout/LinProcess3"/>
    <dgm:cxn modelId="{03312845-43B9-45C8-960A-3A8CADC652DB}" type="presParOf" srcId="{F4C4AEC7-6D64-4C71-ADC5-0F5CC45360C6}" destId="{13CAC05E-7817-4F00-94BF-9DC0F20DF1D8}" srcOrd="2" destOrd="0" presId="urn:microsoft.com/office/officeart/2016/7/layout/LinProcess3"/>
    <dgm:cxn modelId="{D7A81CCE-E542-4242-8542-3C297BE2D6C9}" type="presParOf" srcId="{F4C4AEC7-6D64-4C71-ADC5-0F5CC45360C6}" destId="{90A7E684-CAA3-435E-B654-85F1BA7D2B87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Be Prepared!</a:t>
          </a:r>
          <a:endParaRPr lang="en-US" sz="2800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 smtClean="0">
              <a:solidFill>
                <a:schemeClr val="bg1"/>
              </a:solidFill>
            </a:rPr>
            <a:t>Make it easily accessible</a:t>
          </a:r>
          <a:endParaRPr lang="en-US" sz="2800" dirty="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720BFDD5-1B6F-4384-ACCE-72D7C04FF608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 smtClean="0">
              <a:solidFill>
                <a:schemeClr val="bg1"/>
              </a:solidFill>
            </a:rPr>
            <a:t>Make it easy to follow</a:t>
          </a:r>
          <a:endParaRPr lang="en-US" sz="2800" dirty="0">
            <a:solidFill>
              <a:schemeClr val="bg1"/>
            </a:solidFill>
          </a:endParaRPr>
        </a:p>
      </dgm:t>
    </dgm:pt>
    <dgm:pt modelId="{922052AF-9EF8-4A94-800A-0A89056B32EC}" type="parTrans" cxnId="{E4EFD7BD-BFB3-4A30-B596-A51D343C99FC}">
      <dgm:prSet/>
      <dgm:spPr/>
      <dgm:t>
        <a:bodyPr/>
        <a:lstStyle/>
        <a:p>
          <a:endParaRPr lang="en-US"/>
        </a:p>
      </dgm:t>
    </dgm:pt>
    <dgm:pt modelId="{673C69BE-2A86-4908-8E2A-90FDE8ABAC8C}" type="sibTrans" cxnId="{E4EFD7BD-BFB3-4A30-B596-A51D343C99FC}">
      <dgm:prSet/>
      <dgm:spPr/>
      <dgm:t>
        <a:bodyPr/>
        <a:lstStyle/>
        <a:p>
          <a:endParaRPr lang="en-US"/>
        </a:p>
      </dgm:t>
    </dgm:pt>
    <dgm:pt modelId="{604EEFED-494D-4DFE-85BB-7962496E813D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dirty="0" smtClean="0">
              <a:solidFill>
                <a:schemeClr val="bg1"/>
              </a:solidFill>
            </a:rPr>
            <a:t>Provide training</a:t>
          </a:r>
          <a:endParaRPr lang="en-US" sz="2800" dirty="0">
            <a:solidFill>
              <a:schemeClr val="bg1"/>
            </a:solidFill>
          </a:endParaRPr>
        </a:p>
      </dgm:t>
    </dgm:pt>
    <dgm:pt modelId="{5116DB2A-2C96-4D30-82CE-B8460C8D3050}" type="parTrans" cxnId="{4324CCB5-FB0F-49C9-A382-7008DC3FC3B3}">
      <dgm:prSet/>
      <dgm:spPr/>
      <dgm:t>
        <a:bodyPr/>
        <a:lstStyle/>
        <a:p>
          <a:endParaRPr lang="en-US"/>
        </a:p>
      </dgm:t>
    </dgm:pt>
    <dgm:pt modelId="{6276514F-8031-4219-A77E-1B8AB92B548F}" type="sibTrans" cxnId="{4324CCB5-FB0F-49C9-A382-7008DC3FC3B3}">
      <dgm:prSet/>
      <dgm:spPr/>
      <dgm:t>
        <a:bodyPr/>
        <a:lstStyle/>
        <a:p>
          <a:endParaRPr lang="en-US"/>
        </a:p>
      </dgm:t>
    </dgm:pt>
    <dgm:pt modelId="{05B6B283-B327-4EAA-91A3-7619DFFFC51C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ZA" sz="2800" dirty="0" smtClean="0">
              <a:solidFill>
                <a:schemeClr val="bg1"/>
              </a:solidFill>
            </a:rPr>
            <a:t>Create step by step instruction</a:t>
          </a:r>
          <a:endParaRPr lang="en-US" sz="2800" dirty="0">
            <a:solidFill>
              <a:schemeClr val="bg1"/>
            </a:solidFill>
          </a:endParaRPr>
        </a:p>
      </dgm:t>
    </dgm:pt>
    <dgm:pt modelId="{EAC2D13C-75DD-4006-91A4-348113A31553}" type="parTrans" cxnId="{870C8729-2D2D-4F32-8AF2-4C4C2FBF5EC3}">
      <dgm:prSet/>
      <dgm:spPr/>
      <dgm:t>
        <a:bodyPr/>
        <a:lstStyle/>
        <a:p>
          <a:endParaRPr lang="en-US"/>
        </a:p>
      </dgm:t>
    </dgm:pt>
    <dgm:pt modelId="{1A55C8ED-4C1C-43CC-85C7-C21BF3015C10}" type="sibTrans" cxnId="{870C8729-2D2D-4F32-8AF2-4C4C2FBF5EC3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EFCDC49-2431-44A7-9E88-01190BAF5B19}" type="pres">
      <dgm:prSet presAssocID="{7A49DF98-867D-48FD-8C6A-11619CC54E26}" presName="parentText" presStyleLbl="node1" presStyleIdx="0" presStyleCnt="1" custScaleY="33480" custLinFactNeighborX="36480" custLinFactNeighborY="-1463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E4EFD7BD-BFB3-4A30-B596-A51D343C99FC}" srcId="{7A49DF98-867D-48FD-8C6A-11619CC54E26}" destId="{720BFDD5-1B6F-4384-ACCE-72D7C04FF608}" srcOrd="2" destOrd="0" parTransId="{922052AF-9EF8-4A94-800A-0A89056B32EC}" sibTransId="{673C69BE-2A86-4908-8E2A-90FDE8ABAC8C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4324CCB5-FB0F-49C9-A382-7008DC3FC3B3}" srcId="{7A49DF98-867D-48FD-8C6A-11619CC54E26}" destId="{604EEFED-494D-4DFE-85BB-7962496E813D}" srcOrd="3" destOrd="0" parTransId="{5116DB2A-2C96-4D30-82CE-B8460C8D3050}" sibTransId="{6276514F-8031-4219-A77E-1B8AB92B548F}"/>
    <dgm:cxn modelId="{450740CE-C72D-43D2-B742-094C12AC5FA4}" type="presOf" srcId="{05B6B283-B327-4EAA-91A3-7619DFFFC51C}" destId="{A7174219-EC9E-4267-A04D-B18EE847387A}" srcOrd="0" destOrd="1" presId="urn:microsoft.com/office/officeart/2005/8/layout/list1"/>
    <dgm:cxn modelId="{870C8729-2D2D-4F32-8AF2-4C4C2FBF5EC3}" srcId="{7A49DF98-867D-48FD-8C6A-11619CC54E26}" destId="{05B6B283-B327-4EAA-91A3-7619DFFFC51C}" srcOrd="1" destOrd="0" parTransId="{EAC2D13C-75DD-4006-91A4-348113A31553}" sibTransId="{1A55C8ED-4C1C-43CC-85C7-C21BF3015C10}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91071E94-FE95-4B61-8FED-39DF7BD27F4A}" type="presOf" srcId="{604EEFED-494D-4DFE-85BB-7962496E813D}" destId="{A7174219-EC9E-4267-A04D-B18EE847387A}" srcOrd="0" destOrd="3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F90A270-7890-40DF-80FB-DC59FF7348A5}" type="presOf" srcId="{720BFDD5-1B6F-4384-ACCE-72D7C04FF608}" destId="{A7174219-EC9E-4267-A04D-B18EE847387A}" srcOrd="0" destOrd="2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559187"/>
          <a:ext cx="6156323" cy="28665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••"/>
          </a:pPr>
          <a:r>
            <a:rPr lang="en-ZA" sz="2800" kern="1200" dirty="0" smtClean="0">
              <a:solidFill>
                <a:schemeClr val="bg1"/>
              </a:solidFill>
            </a:rPr>
            <a:t>Determine what type of accident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••"/>
          </a:pPr>
          <a:r>
            <a:rPr lang="en-US" sz="2800" kern="1200" dirty="0" smtClean="0">
              <a:solidFill>
                <a:schemeClr val="bg1"/>
              </a:solidFill>
            </a:rPr>
            <a:t>What to Report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••"/>
          </a:pPr>
          <a:r>
            <a:rPr lang="en-ZA" sz="2800" kern="1200" dirty="0" smtClean="0">
              <a:solidFill>
                <a:schemeClr val="bg1"/>
              </a:solidFill>
            </a:rPr>
            <a:t>Report via RPT online system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1559187"/>
        <a:ext cx="6156323" cy="2866500"/>
      </dsp:txXfrm>
    </dsp:sp>
    <dsp:sp modelId="{8EFCDC49-2431-44A7-9E88-01190BAF5B19}">
      <dsp:nvSpPr>
        <dsp:cNvPr id="0" name=""/>
        <dsp:cNvSpPr/>
      </dsp:nvSpPr>
      <dsp:spPr>
        <a:xfrm>
          <a:off x="412085" y="1619495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UDOT Reporting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12085" y="1619495"/>
        <a:ext cx="4309426" cy="642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5CEBE-1AD7-41D4-9CEE-5BA77CA8C01E}">
      <dsp:nvSpPr>
        <dsp:cNvPr id="0" name=""/>
        <dsp:cNvSpPr/>
      </dsp:nvSpPr>
      <dsp:spPr>
        <a:xfrm>
          <a:off x="47540" y="0"/>
          <a:ext cx="5006206" cy="3816989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1" smtClean="0">
              <a:solidFill>
                <a:srgbClr val="FFFFFF"/>
              </a:solidFill>
              <a:latin typeface="Calibri"/>
              <a:ea typeface="+mn-ea"/>
              <a:cs typeface="+mn-cs"/>
            </a:rPr>
            <a:t>Fatal Injury                                                                     Damage ≥$25,000,                                                                Vehicle(s) towed from scene       Must report through NTD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7540" y="1450455"/>
        <a:ext cx="5006206" cy="2290193"/>
      </dsp:txXfrm>
    </dsp:sp>
    <dsp:sp modelId="{AFA09309-0DCE-4477-82D3-AAF980A85A37}">
      <dsp:nvSpPr>
        <dsp:cNvPr id="0" name=""/>
        <dsp:cNvSpPr/>
      </dsp:nvSpPr>
      <dsp:spPr>
        <a:xfrm>
          <a:off x="576937" y="339479"/>
          <a:ext cx="1145096" cy="114509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76" tIns="12700" rIns="89276" bIns="127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Serious</a:t>
          </a:r>
          <a:endParaRPr lang="en-US" sz="2500" kern="1200" dirty="0"/>
        </a:p>
      </dsp:txBody>
      <dsp:txXfrm>
        <a:off x="576937" y="339479"/>
        <a:ext cx="1145096" cy="1145096"/>
      </dsp:txXfrm>
    </dsp:sp>
    <dsp:sp modelId="{70685E0F-5EC9-4D84-80D5-F2F78DC3CFFC}">
      <dsp:nvSpPr>
        <dsp:cNvPr id="0" name=""/>
        <dsp:cNvSpPr/>
      </dsp:nvSpPr>
      <dsp:spPr>
        <a:xfrm>
          <a:off x="1283" y="3816917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868F-681F-4EF9-8B83-F3B0F354A4C4}">
      <dsp:nvSpPr>
        <dsp:cNvPr id="0" name=""/>
        <dsp:cNvSpPr/>
      </dsp:nvSpPr>
      <dsp:spPr>
        <a:xfrm>
          <a:off x="5509393" y="0"/>
          <a:ext cx="5006206" cy="3816989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Minor Injuries                                    Damage &lt; $25,000                       Drivable vehicle(s)</a:t>
          </a:r>
          <a:endParaRPr lang="en-US" sz="24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509393" y="1450455"/>
        <a:ext cx="5006206" cy="2290193"/>
      </dsp:txXfrm>
    </dsp:sp>
    <dsp:sp modelId="{9718E67E-2C8C-4093-AB5F-E3BEFAAEA31B}">
      <dsp:nvSpPr>
        <dsp:cNvPr id="0" name=""/>
        <dsp:cNvSpPr/>
      </dsp:nvSpPr>
      <dsp:spPr>
        <a:xfrm>
          <a:off x="5996278" y="353552"/>
          <a:ext cx="1145096" cy="114509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76" tIns="12700" rIns="89276" bIns="127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Minor</a:t>
          </a:r>
          <a:endParaRPr lang="en-US" sz="2500" kern="1200" dirty="0"/>
        </a:p>
      </dsp:txBody>
      <dsp:txXfrm>
        <a:off x="5996278" y="353552"/>
        <a:ext cx="1145096" cy="1145096"/>
      </dsp:txXfrm>
    </dsp:sp>
    <dsp:sp modelId="{13CAC05E-7817-4F00-94BF-9DC0F20DF1D8}">
      <dsp:nvSpPr>
        <dsp:cNvPr id="0" name=""/>
        <dsp:cNvSpPr/>
      </dsp:nvSpPr>
      <dsp:spPr>
        <a:xfrm>
          <a:off x="5508110" y="3816917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532430"/>
          <a:ext cx="5237747" cy="37878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507" tIns="1353820" rIns="40650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••"/>
          </a:pPr>
          <a:r>
            <a:rPr lang="en-ZA" sz="2800" kern="1200" dirty="0" smtClean="0">
              <a:solidFill>
                <a:schemeClr val="bg1"/>
              </a:solidFill>
            </a:rPr>
            <a:t>Make it easily accessible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••"/>
          </a:pPr>
          <a:r>
            <a:rPr lang="en-ZA" sz="2800" kern="1200" dirty="0" smtClean="0">
              <a:solidFill>
                <a:schemeClr val="bg1"/>
              </a:solidFill>
            </a:rPr>
            <a:t>Create step by step instruction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••"/>
          </a:pPr>
          <a:r>
            <a:rPr lang="en-US" sz="2800" kern="1200" dirty="0" smtClean="0">
              <a:solidFill>
                <a:schemeClr val="bg1"/>
              </a:solidFill>
            </a:rPr>
            <a:t>Make it easy to follow</a:t>
          </a:r>
          <a:endParaRPr lang="en-US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••"/>
          </a:pPr>
          <a:r>
            <a:rPr lang="en-US" sz="2800" kern="1200" dirty="0" smtClean="0">
              <a:solidFill>
                <a:schemeClr val="bg1"/>
              </a:solidFill>
            </a:rPr>
            <a:t>Provide training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532430"/>
        <a:ext cx="5237747" cy="3787875"/>
      </dsp:txXfrm>
    </dsp:sp>
    <dsp:sp modelId="{8EFCDC49-2431-44A7-9E88-01190BAF5B19}">
      <dsp:nvSpPr>
        <dsp:cNvPr id="0" name=""/>
        <dsp:cNvSpPr/>
      </dsp:nvSpPr>
      <dsp:spPr>
        <a:xfrm>
          <a:off x="357423" y="568676"/>
          <a:ext cx="3666422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82" tIns="0" rIns="13858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Be Prepared!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7423" y="568676"/>
        <a:ext cx="3666422" cy="642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Basic Linear Process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ot.utah.gov/connect/business/public-entities/rural-public-transit-tea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drive.google.com/file/d/1kdzJxwna42oJ166BJSUW8sxzj7CORDWC/view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ot.utah.gov/connect/business/public-entities/rural-public-transit-tea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accident!? Now what?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Creating a plan for drivers and responders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" y="848296"/>
            <a:ext cx="7512001" cy="4852736"/>
          </a:xfr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264" y="261231"/>
            <a:ext cx="9488905" cy="1362989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of Driver Forms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74" y="1450937"/>
            <a:ext cx="3743044" cy="49047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4" y="1450937"/>
            <a:ext cx="3657476" cy="4904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1450937"/>
            <a:ext cx="3512157" cy="49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Dispatchers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794" y="1051034"/>
            <a:ext cx="3653589" cy="4824248"/>
          </a:xfrm>
        </p:spPr>
        <p:txBody>
          <a:bodyPr>
            <a:normAutofit/>
          </a:bodyPr>
          <a:lstStyle/>
          <a:p>
            <a:r>
              <a:rPr lang="en-US" dirty="0"/>
              <a:t>Must maintain calm</a:t>
            </a:r>
          </a:p>
          <a:p>
            <a:r>
              <a:rPr lang="en-US" dirty="0" smtClean="0"/>
              <a:t>Provide support for the driver</a:t>
            </a:r>
          </a:p>
          <a:p>
            <a:r>
              <a:rPr lang="en-US" dirty="0" smtClean="0"/>
              <a:t>Communicate clearly between driver and supervisor</a:t>
            </a:r>
          </a:p>
          <a:p>
            <a:r>
              <a:rPr lang="en-US" dirty="0" smtClean="0"/>
              <a:t>Accurate Documentation</a:t>
            </a:r>
          </a:p>
          <a:p>
            <a:r>
              <a:rPr lang="en-US" dirty="0" smtClean="0"/>
              <a:t>Create easy to follow instruction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83" y="504497"/>
            <a:ext cx="3298456" cy="48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90" y="119887"/>
            <a:ext cx="5398169" cy="64215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832" y="608563"/>
            <a:ext cx="3886200" cy="848756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Dispatch Form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2" y="3920130"/>
            <a:ext cx="3878179" cy="2483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2390" y="1811561"/>
            <a:ext cx="3986463" cy="1754326"/>
          </a:xfrm>
          <a:prstGeom prst="rect">
            <a:avLst/>
          </a:prstGeom>
          <a:solidFill>
            <a:srgbClr val="0C5A6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Everything in one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 for communicating with public dispatch / 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Contact info provided for responders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 to help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Expected documentation outlined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driver with completion of all documentation</a:t>
            </a:r>
          </a:p>
          <a:p>
            <a:r>
              <a:rPr lang="en-US" dirty="0" smtClean="0"/>
              <a:t>Work with law enforcement and insurance (as needed)</a:t>
            </a:r>
          </a:p>
          <a:p>
            <a:r>
              <a:rPr lang="en-US" dirty="0" smtClean="0"/>
              <a:t>Determine </a:t>
            </a:r>
            <a:r>
              <a:rPr lang="en-US" dirty="0" smtClean="0"/>
              <a:t>vehicle </a:t>
            </a:r>
            <a:r>
              <a:rPr lang="en-US" dirty="0" err="1" smtClean="0"/>
              <a:t>driveability</a:t>
            </a:r>
            <a:endParaRPr lang="en-US" dirty="0" smtClean="0"/>
          </a:p>
          <a:p>
            <a:r>
              <a:rPr lang="en-US" dirty="0"/>
              <a:t>Determine need for drug/alcohol test</a:t>
            </a:r>
          </a:p>
          <a:p>
            <a:r>
              <a:rPr lang="en-US" dirty="0" smtClean="0"/>
              <a:t>Communicate needs with dispatch</a:t>
            </a:r>
          </a:p>
          <a:p>
            <a:r>
              <a:rPr lang="en-US" dirty="0" smtClean="0"/>
              <a:t>Take photos</a:t>
            </a:r>
          </a:p>
          <a:p>
            <a:r>
              <a:rPr lang="en-US" dirty="0" smtClean="0"/>
              <a:t>Review and report (depending on your entity)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91" y="611188"/>
            <a:ext cx="4221168" cy="57388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1449216"/>
          </a:xfrm>
        </p:spPr>
        <p:txBody>
          <a:bodyPr/>
          <a:lstStyle/>
          <a:p>
            <a:r>
              <a:rPr lang="en-US" dirty="0" smtClean="0"/>
              <a:t>Initial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6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require a drug test?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17620" y="2558716"/>
            <a:ext cx="5219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FTA provides post accident drug test cards for free on FTA website.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://transit-safety.fta.dot.gov/DrugAndAlcohol/Publications/DocumentInfo.aspx?DocID=440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53" y="471732"/>
            <a:ext cx="3929319" cy="5810179"/>
          </a:xfrm>
        </p:spPr>
      </p:pic>
    </p:spTree>
    <p:extLst>
      <p:ext uri="{BB962C8B-B14F-4D97-AF65-F5344CB8AC3E}">
        <p14:creationId xmlns:p14="http://schemas.microsoft.com/office/powerpoint/2010/main" val="15862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help insurance claims, recreate the scene!.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360 ⁰ distant perimeter</a:t>
            </a:r>
          </a:p>
          <a:p>
            <a:pPr lvl="1"/>
            <a:r>
              <a:rPr lang="en-US" dirty="0" smtClean="0"/>
              <a:t>Providing context of location, traffic, etc.</a:t>
            </a:r>
          </a:p>
          <a:p>
            <a:r>
              <a:rPr lang="en-US" dirty="0" smtClean="0"/>
              <a:t>Don’t use zoom features or context may be lost</a:t>
            </a:r>
          </a:p>
          <a:p>
            <a:pPr lvl="1"/>
            <a:r>
              <a:rPr lang="en-US" dirty="0" smtClean="0"/>
              <a:t>Take multiples, getting closer each time</a:t>
            </a:r>
          </a:p>
          <a:p>
            <a:r>
              <a:rPr lang="en-US" dirty="0" smtClean="0"/>
              <a:t>Take more than you think you need</a:t>
            </a:r>
          </a:p>
          <a:p>
            <a:pPr lvl="1"/>
            <a:r>
              <a:rPr lang="en-US" dirty="0" smtClean="0"/>
              <a:t>It’s easier to withhold unnecessary pics than to go back in time to get the ones you missed</a:t>
            </a:r>
          </a:p>
          <a:p>
            <a:r>
              <a:rPr lang="en-US" dirty="0"/>
              <a:t>Remember to get detailed pics of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79" y="3490008"/>
            <a:ext cx="3267047" cy="2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4372" y="833172"/>
            <a:ext cx="4879428" cy="1324303"/>
          </a:xfrm>
          <a:solidFill>
            <a:srgbClr val="0C5A6A"/>
          </a:solidFill>
        </p:spPr>
        <p:txBody>
          <a:bodyPr/>
          <a:lstStyle/>
          <a:p>
            <a:r>
              <a:rPr lang="en-US" dirty="0" smtClean="0"/>
              <a:t>Responder Checklist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7" y="1495324"/>
            <a:ext cx="4414300" cy="504615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26" y="297145"/>
            <a:ext cx="4161857" cy="50461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1814" y="2517828"/>
            <a:ext cx="3541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Step by </a:t>
            </a:r>
            <a:r>
              <a:rPr lang="en-US" dirty="0" smtClean="0">
                <a:solidFill>
                  <a:schemeClr val="bg1"/>
                </a:solidFill>
              </a:rPr>
              <a:t>step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Gathers documents from Driver and Dispatcher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Ensures that all required information is completed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Information used for reporting to RPT and NTD as needed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4372" y="453420"/>
            <a:ext cx="5205249" cy="573892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Clear </a:t>
            </a:r>
            <a:r>
              <a:rPr lang="en-US" dirty="0"/>
              <a:t>direction based on position and stewardship</a:t>
            </a:r>
          </a:p>
          <a:p>
            <a:r>
              <a:rPr lang="en-US" dirty="0" smtClean="0"/>
              <a:t>More accurate reporting information </a:t>
            </a:r>
          </a:p>
          <a:p>
            <a:pPr lvl="1"/>
            <a:r>
              <a:rPr lang="en-US" dirty="0" smtClean="0"/>
              <a:t>Completed in timely manner</a:t>
            </a:r>
          </a:p>
          <a:p>
            <a:r>
              <a:rPr lang="en-US" dirty="0" smtClean="0"/>
              <a:t>Documentation that is easier to review and assess</a:t>
            </a:r>
          </a:p>
          <a:p>
            <a:r>
              <a:rPr lang="en-US" dirty="0" smtClean="0"/>
              <a:t>Better for insurance claims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569033"/>
            <a:ext cx="4732282" cy="1449216"/>
          </a:xfrm>
        </p:spPr>
        <p:txBody>
          <a:bodyPr/>
          <a:lstStyle/>
          <a:p>
            <a:r>
              <a:rPr lang="en-US" dirty="0" smtClean="0"/>
              <a:t>Creating checklists can provide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669626"/>
            <a:ext cx="5885793" cy="33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 smtClean="0"/>
              <a:t>What’s required?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215485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0451"/>
            <a:ext cx="7058892" cy="833663"/>
          </a:xfrm>
        </p:spPr>
        <p:txBody>
          <a:bodyPr/>
          <a:lstStyle/>
          <a:p>
            <a:r>
              <a:rPr lang="en-US" dirty="0" smtClean="0"/>
              <a:t>Determining the type of accident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98243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The UDOT Rural Public Transit State Management Plan defines 2 types of accident;</a:t>
            </a:r>
          </a:p>
          <a:p>
            <a:pPr marL="0" indent="0">
              <a:buNone/>
            </a:pPr>
            <a:endParaRPr lang="en-US" sz="3600" dirty="0" smtClean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hlinkClick r:id="rId2"/>
              </a:rPr>
              <a:t>Serious Accident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hlinkClick r:id="rId2"/>
              </a:rPr>
              <a:t>Minor Accident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DB72-01A8-424A-8CEF-8BD2418A8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Determine what type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Type Definitions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53864-26FA-4AB1-9F0A-4F57D870EE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49554" y="6561500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/>
              <a:t>What to Report</a:t>
            </a:r>
            <a:endParaRPr lang="en-US" sz="12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57350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Report via RPT online </a:t>
            </a:r>
            <a:r>
              <a:rPr lang="en-US" sz="1200" dirty="0" smtClean="0"/>
              <a:t>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484" y="219196"/>
            <a:ext cx="5490184" cy="858254"/>
          </a:xfrm>
        </p:spPr>
        <p:txBody>
          <a:bodyPr/>
          <a:lstStyle/>
          <a:p>
            <a:r>
              <a:rPr lang="en-US" dirty="0" smtClean="0"/>
              <a:t>Accident Type Definitions</a:t>
            </a:r>
            <a:endParaRPr lang="en-US" dirty="0"/>
          </a:p>
        </p:txBody>
      </p:sp>
      <p:graphicFrame>
        <p:nvGraphicFramePr>
          <p:cNvPr id="10" name="Content Placeholder 2" descr="Content Placeholder">
            <a:extLst>
              <a:ext uri="{FF2B5EF4-FFF2-40B4-BE49-F238E27FC236}">
                <a16:creationId xmlns:a16="http://schemas.microsoft.com/office/drawing/2014/main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38960"/>
              </p:ext>
            </p:extLst>
          </p:nvPr>
        </p:nvGraphicFramePr>
        <p:xfrm>
          <a:off x="838200" y="1220232"/>
          <a:ext cx="10515600" cy="381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2B34C-7760-453F-8A81-50335F1BD6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7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Determine what type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D1379-2C64-4902-A414-90051165C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Type Definitions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383B4-AACC-4685-AB80-6888FAA0B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57576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/>
              <a:t>What to Report</a:t>
            </a:r>
            <a:endParaRPr lang="en-US" sz="1200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1168A37-F12A-42E8-A95E-69747461C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47637" y="5322786"/>
            <a:ext cx="941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7"/>
              </a:rPr>
              <a:t>https</a:t>
            </a:r>
            <a:r>
              <a:rPr lang="en-US" u="sng" dirty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drive.google.com/file/d/1kdzJxwna42oJ166BJSUW8sxzj7CORDWC/view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57350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Report via RPT online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1523" y="5709293"/>
            <a:ext cx="491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 available on URSTA website &gt;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5044918" cy="6721472"/>
          </a:xfrm>
        </p:spPr>
        <p:txBody>
          <a:bodyPr/>
          <a:lstStyle/>
          <a:p>
            <a:r>
              <a:rPr lang="en-US" dirty="0" smtClean="0"/>
              <a:t>What do we need to report?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505" y="365124"/>
            <a:ext cx="5827292" cy="59848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Date of occurrence</a:t>
            </a:r>
          </a:p>
          <a:p>
            <a:pPr lvl="0"/>
            <a:r>
              <a:rPr lang="en-US" dirty="0"/>
              <a:t>Time of occurrence</a:t>
            </a:r>
          </a:p>
          <a:p>
            <a:pPr lvl="0"/>
            <a:r>
              <a:rPr lang="en-US" dirty="0"/>
              <a:t>Location of occurrence</a:t>
            </a:r>
          </a:p>
          <a:p>
            <a:pPr lvl="0"/>
            <a:r>
              <a:rPr lang="en-US" dirty="0"/>
              <a:t>Description of occurrence</a:t>
            </a:r>
          </a:p>
          <a:p>
            <a:pPr lvl="0"/>
            <a:r>
              <a:rPr lang="en-US" dirty="0"/>
              <a:t>Copies of witness reports</a:t>
            </a:r>
          </a:p>
          <a:p>
            <a:pPr lvl="0"/>
            <a:r>
              <a:rPr lang="en-US" dirty="0"/>
              <a:t>Number of </a:t>
            </a:r>
            <a:r>
              <a:rPr lang="en-US" dirty="0" smtClean="0"/>
              <a:t>fatalities (N/A in minor accident)</a:t>
            </a:r>
            <a:endParaRPr lang="en-US" dirty="0"/>
          </a:p>
          <a:p>
            <a:pPr lvl="0"/>
            <a:r>
              <a:rPr lang="en-US" dirty="0"/>
              <a:t>Number of injured persons</a:t>
            </a:r>
          </a:p>
          <a:p>
            <a:pPr lvl="0"/>
            <a:r>
              <a:rPr lang="en-US" dirty="0"/>
              <a:t>Extent of injuries</a:t>
            </a:r>
          </a:p>
          <a:p>
            <a:pPr lvl="0"/>
            <a:r>
              <a:rPr lang="en-US" dirty="0"/>
              <a:t>Extent of damages</a:t>
            </a:r>
          </a:p>
          <a:p>
            <a:pPr lvl="0"/>
            <a:r>
              <a:rPr lang="en-US" dirty="0"/>
              <a:t>Photos of damage</a:t>
            </a:r>
          </a:p>
          <a:p>
            <a:pPr lvl="0"/>
            <a:r>
              <a:rPr lang="en-US" dirty="0"/>
              <a:t>Copy of police report</a:t>
            </a:r>
          </a:p>
          <a:p>
            <a:pPr lvl="0"/>
            <a:r>
              <a:rPr lang="en-US" dirty="0"/>
              <a:t>Copy of insurance info</a:t>
            </a:r>
          </a:p>
          <a:p>
            <a:pPr lvl="0"/>
            <a:r>
              <a:rPr lang="en-US" dirty="0"/>
              <a:t>Drug and alcohol test </a:t>
            </a:r>
            <a:r>
              <a:rPr lang="en-US" dirty="0" smtClean="0"/>
              <a:t>report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D1241-4F6B-4523-A0D3-68E3CDBC0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Determine what type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F8379-6FA4-47C8-A343-950346DD4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Type Definitions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DE557-B4FF-44B4-B945-B5B41DBDA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01674" y="6537626"/>
            <a:ext cx="2552123" cy="1636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Report via RPT online system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49551" y="6349999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What to Report</a:t>
            </a:r>
            <a:endParaRPr lang="en-US" sz="12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88" y="624695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52C005-14A2-483C-8C1A-A3D21FF82E0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474" y="1187477"/>
            <a:ext cx="6305550" cy="4205859"/>
          </a:xfr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03301"/>
            <a:ext cx="4695825" cy="1449216"/>
          </a:xfrm>
        </p:spPr>
        <p:txBody>
          <a:bodyPr/>
          <a:lstStyle/>
          <a:p>
            <a:r>
              <a:rPr lang="en-US" dirty="0" smtClean="0"/>
              <a:t>Reporting via RPT online system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 smtClean="0">
              <a:hlinkClick r:id="rId3"/>
            </a:endParaRPr>
          </a:p>
          <a:p>
            <a:endParaRPr lang="en-US" u="sng" dirty="0">
              <a:hlinkClick r:id="rId3"/>
            </a:endParaRPr>
          </a:p>
          <a:p>
            <a:r>
              <a:rPr lang="en-US" dirty="0"/>
              <a:t>Reporting in the RPT online system for either type of accident will send email alert to the UDOT Compliance Officer and the RPT Program Manager. </a:t>
            </a:r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://www.udot.utah.gov/connect/business/public-entities/rural-public-transit-team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Determine what type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Type Definitions</a:t>
            </a: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01678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Report via RPT online System</a:t>
            </a:r>
            <a:endParaRPr lang="en-US" sz="12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5930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What to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536" y="0"/>
            <a:ext cx="4680000" cy="6721473"/>
          </a:xfrm>
        </p:spPr>
        <p:txBody>
          <a:bodyPr/>
          <a:lstStyle/>
          <a:p>
            <a:r>
              <a:rPr lang="en-US" dirty="0" smtClean="0"/>
              <a:t>CREATE A </a:t>
            </a:r>
            <a:br>
              <a:rPr lang="en-US" dirty="0" smtClean="0"/>
            </a:br>
            <a:r>
              <a:rPr lang="en-US" dirty="0" smtClean="0"/>
              <a:t>PLAN FOR DRIVERS AND RESONDERS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06" y="3323502"/>
            <a:ext cx="4050631" cy="3037973"/>
          </a:xfrm>
          <a:prstGeom prst="rect">
            <a:avLst/>
          </a:prstGeom>
        </p:spPr>
      </p:pic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033308"/>
              </p:ext>
            </p:extLst>
          </p:nvPr>
        </p:nvGraphicFramePr>
        <p:xfrm>
          <a:off x="485274" y="771025"/>
          <a:ext cx="5237747" cy="48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62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05300" cy="6721472"/>
          </a:xfrm>
        </p:spPr>
        <p:txBody>
          <a:bodyPr/>
          <a:lstStyle/>
          <a:p>
            <a:r>
              <a:rPr lang="en-US" dirty="0" smtClean="0"/>
              <a:t>Make it easily accessible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 smtClean="0"/>
              <a:t>Keep a kit, with ALL </a:t>
            </a:r>
            <a:br>
              <a:rPr lang="en-US" sz="2400" dirty="0" smtClean="0"/>
            </a:br>
            <a:r>
              <a:rPr lang="en-US" sz="2400" dirty="0" smtClean="0"/>
              <a:t>required documentation, </a:t>
            </a:r>
            <a:br>
              <a:rPr lang="en-US" sz="2400" dirty="0" smtClean="0"/>
            </a:br>
            <a:r>
              <a:rPr lang="en-US" sz="2400" dirty="0" smtClean="0"/>
              <a:t>in each vehicle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Distribute to drivers at check in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24" y="738414"/>
            <a:ext cx="6648449" cy="52446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0" y="2871537"/>
            <a:ext cx="6273800" cy="1880103"/>
          </a:xfrm>
          <a:solidFill>
            <a:srgbClr val="0C5A6A"/>
          </a:solidFill>
        </p:spPr>
        <p:txBody>
          <a:bodyPr/>
          <a:lstStyle/>
          <a:p>
            <a:pPr algn="ctr"/>
            <a:r>
              <a:rPr lang="en-US" dirty="0"/>
              <a:t>Create Step by Step Instruction for DRIVERS based on your entity’s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8509"/>
            <a:ext cx="10515600" cy="265012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Drivers are the front line, they must</a:t>
            </a:r>
          </a:p>
          <a:p>
            <a:pPr marL="0" indent="0" algn="ctr">
              <a:buNone/>
            </a:pPr>
            <a:r>
              <a:rPr lang="en-US" dirty="0" smtClean="0"/>
              <a:t>Evaluate damage</a:t>
            </a:r>
          </a:p>
          <a:p>
            <a:pPr marL="0" indent="0" algn="ctr">
              <a:buNone/>
            </a:pPr>
            <a:r>
              <a:rPr lang="en-US" dirty="0" smtClean="0"/>
              <a:t>Assess injuries</a:t>
            </a:r>
          </a:p>
          <a:p>
            <a:pPr marL="0" indent="0" algn="ctr">
              <a:buNone/>
            </a:pPr>
            <a:r>
              <a:rPr lang="en-US" dirty="0" smtClean="0"/>
              <a:t>Communicate &amp;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8820" y="5157538"/>
            <a:ext cx="7270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Provide resources that will take the guesswork out of what they need to do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provide regular training and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http://www.w3.org/XML/1998/namespace"/>
    <ds:schemaRef ds:uri="http://schemas.microsoft.com/office/2006/documentManagement/types"/>
    <ds:schemaRef ds:uri="71af3243-3dd4-4a8d-8c0d-dd76da1f02a5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592</Words>
  <Application>Microsoft Office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In an accident!? Now what?</vt:lpstr>
      <vt:lpstr>What’s required?</vt:lpstr>
      <vt:lpstr>Determining the type of accident</vt:lpstr>
      <vt:lpstr>Accident Type Definitions</vt:lpstr>
      <vt:lpstr>What do we need to report?</vt:lpstr>
      <vt:lpstr>Reporting via RPT online system</vt:lpstr>
      <vt:lpstr>CREATE A  PLAN FOR DRIVERS AND RESONDERS      </vt:lpstr>
      <vt:lpstr>Make it easily accessible   Keep a kit, with ALL  required documentation,  in each vehicle  OR Distribute to drivers at check in</vt:lpstr>
      <vt:lpstr>Create Step by Step Instruction for DRIVERS based on your entity’s resources</vt:lpstr>
      <vt:lpstr> Examples of Driver Forms </vt:lpstr>
      <vt:lpstr>         Dispatchers</vt:lpstr>
      <vt:lpstr>Dispatch Form</vt:lpstr>
      <vt:lpstr>Responder  </vt:lpstr>
      <vt:lpstr>Initial observations</vt:lpstr>
      <vt:lpstr>Does this require a drug test?</vt:lpstr>
      <vt:lpstr>Photos help insurance claims, recreate the scene!.     </vt:lpstr>
      <vt:lpstr>Responder Checklist</vt:lpstr>
      <vt:lpstr>Creating checklists can provide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2023-09-06T16:59:37Z</dcterms:created>
  <dcterms:modified xsi:type="dcterms:W3CDTF">2023-09-08T16:02:09Z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